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colors2.xml" ContentType="application/vnd.openxmlformats-officedocument.drawingml.diagramColors+xml"/>
  <Override PartName="/ppt/diagrams/drawing2.xml" ContentType="application/vnd.ms-office.drawingml.diagramDrawing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4" r:id="rId3"/>
    <p:sldId id="265" r:id="rId4"/>
    <p:sldId id="257" r:id="rId5"/>
    <p:sldId id="258" r:id="rId6"/>
    <p:sldId id="259" r:id="rId7"/>
    <p:sldId id="260" r:id="rId8"/>
    <p:sldId id="261" r:id="rId9"/>
    <p:sldId id="266" r:id="rId10"/>
    <p:sldId id="262" r:id="rId11"/>
    <p:sldId id="263" r:id="rId12"/>
    <p:sldId id="267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29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4AEAD18-F0FD-44E3-AB76-9175E7702542}" type="doc">
      <dgm:prSet loTypeId="urn:microsoft.com/office/officeart/2005/8/layout/venn1" loCatId="relationship" qsTypeId="urn:microsoft.com/office/officeart/2005/8/quickstyle/3d3" qsCatId="3D" csTypeId="urn:microsoft.com/office/officeart/2005/8/colors/colorful5" csCatId="colorful"/>
      <dgm:spPr/>
      <dgm:t>
        <a:bodyPr/>
        <a:lstStyle/>
        <a:p>
          <a:endParaRPr lang="en-CA"/>
        </a:p>
      </dgm:t>
    </dgm:pt>
    <dgm:pt modelId="{2BDCA3F7-DB55-4129-AFA3-7A685C614BBF}">
      <dgm:prSet custT="1"/>
      <dgm:spPr/>
      <dgm:t>
        <a:bodyPr/>
        <a:lstStyle/>
        <a:p>
          <a:pPr rtl="0"/>
          <a:r>
            <a:rPr lang="en-CA" sz="2000" b="1" dirty="0" smtClean="0"/>
            <a:t>Properties of solutions can be described qualitatively and quantitatively, and can be predicted</a:t>
          </a:r>
          <a:endParaRPr lang="en-CA" sz="2000" b="1" dirty="0"/>
        </a:p>
      </dgm:t>
    </dgm:pt>
    <dgm:pt modelId="{5F184B3E-95E3-458E-BF5A-8612F89C653C}" type="parTrans" cxnId="{AAA92540-F8E7-48D1-B3D4-DE0C33F5083E}">
      <dgm:prSet/>
      <dgm:spPr/>
      <dgm:t>
        <a:bodyPr/>
        <a:lstStyle/>
        <a:p>
          <a:endParaRPr lang="en-CA"/>
        </a:p>
      </dgm:t>
    </dgm:pt>
    <dgm:pt modelId="{3647EE3F-6D81-4F3F-9134-4ABCF923B7D4}" type="sibTrans" cxnId="{AAA92540-F8E7-48D1-B3D4-DE0C33F5083E}">
      <dgm:prSet/>
      <dgm:spPr/>
      <dgm:t>
        <a:bodyPr/>
        <a:lstStyle/>
        <a:p>
          <a:endParaRPr lang="en-CA"/>
        </a:p>
      </dgm:t>
    </dgm:pt>
    <dgm:pt modelId="{256E0ACC-A5D2-4012-9713-60B901C66A50}">
      <dgm:prSet custT="1"/>
      <dgm:spPr/>
      <dgm:t>
        <a:bodyPr/>
        <a:lstStyle/>
        <a:p>
          <a:pPr rtl="0"/>
          <a:r>
            <a:rPr lang="en-CA" sz="2000" b="1" dirty="0" smtClean="0"/>
            <a:t>Living things depend for their survival on the unique physical and chemical properties of water</a:t>
          </a:r>
          <a:endParaRPr lang="en-CA" sz="2000" b="1" dirty="0"/>
        </a:p>
      </dgm:t>
    </dgm:pt>
    <dgm:pt modelId="{5627F383-794D-411E-896A-36BBEF5DBAB1}" type="parTrans" cxnId="{CA327DAA-DD2D-425C-B381-56B3DD8EC90E}">
      <dgm:prSet/>
      <dgm:spPr/>
      <dgm:t>
        <a:bodyPr/>
        <a:lstStyle/>
        <a:p>
          <a:endParaRPr lang="en-CA"/>
        </a:p>
      </dgm:t>
    </dgm:pt>
    <dgm:pt modelId="{05D3DE37-601D-4EA2-93DD-749F0537E7E2}" type="sibTrans" cxnId="{CA327DAA-DD2D-425C-B381-56B3DD8EC90E}">
      <dgm:prSet/>
      <dgm:spPr/>
      <dgm:t>
        <a:bodyPr/>
        <a:lstStyle/>
        <a:p>
          <a:endParaRPr lang="en-CA"/>
        </a:p>
      </dgm:t>
    </dgm:pt>
    <dgm:pt modelId="{DCDAF890-19A4-4055-B7A9-504A4805E76D}">
      <dgm:prSet custT="1"/>
      <dgm:spPr/>
      <dgm:t>
        <a:bodyPr/>
        <a:lstStyle/>
        <a:p>
          <a:pPr rtl="0"/>
          <a:r>
            <a:rPr lang="en-CA" sz="2000" b="1" dirty="0" smtClean="0"/>
            <a:t>People have a responsibility to protect the integrity of Earth’s atmosphere </a:t>
          </a:r>
          <a:endParaRPr lang="en-CA" sz="2000" b="1" dirty="0"/>
        </a:p>
      </dgm:t>
    </dgm:pt>
    <dgm:pt modelId="{68D695D3-B36D-471F-B372-D982993F681D}" type="parTrans" cxnId="{24319660-1953-467D-A620-F05811DECF37}">
      <dgm:prSet/>
      <dgm:spPr/>
      <dgm:t>
        <a:bodyPr/>
        <a:lstStyle/>
        <a:p>
          <a:endParaRPr lang="en-CA"/>
        </a:p>
      </dgm:t>
    </dgm:pt>
    <dgm:pt modelId="{D867F1B2-88DA-41E2-B8BA-D6E6A2035BFF}" type="sibTrans" cxnId="{24319660-1953-467D-A620-F05811DECF37}">
      <dgm:prSet/>
      <dgm:spPr/>
      <dgm:t>
        <a:bodyPr/>
        <a:lstStyle/>
        <a:p>
          <a:endParaRPr lang="en-CA"/>
        </a:p>
      </dgm:t>
    </dgm:pt>
    <dgm:pt modelId="{89F8135F-7DA9-49C9-AC04-591B4FE9E242}" type="pres">
      <dgm:prSet presAssocID="{94AEAD18-F0FD-44E3-AB76-9175E7702542}" presName="compositeShape" presStyleCnt="0">
        <dgm:presLayoutVars>
          <dgm:chMax val="7"/>
          <dgm:dir/>
          <dgm:resizeHandles val="exact"/>
        </dgm:presLayoutVars>
      </dgm:prSet>
      <dgm:spPr/>
      <dgm:t>
        <a:bodyPr/>
        <a:lstStyle/>
        <a:p>
          <a:endParaRPr lang="en-CA"/>
        </a:p>
      </dgm:t>
    </dgm:pt>
    <dgm:pt modelId="{4679424A-8C83-4389-8F84-4670A8FD4BDD}" type="pres">
      <dgm:prSet presAssocID="{2BDCA3F7-DB55-4129-AFA3-7A685C614BBF}" presName="circ1" presStyleLbl="vennNode1" presStyleIdx="0" presStyleCnt="3"/>
      <dgm:spPr/>
      <dgm:t>
        <a:bodyPr/>
        <a:lstStyle/>
        <a:p>
          <a:endParaRPr lang="en-CA"/>
        </a:p>
      </dgm:t>
    </dgm:pt>
    <dgm:pt modelId="{50107A3E-38B4-4BF7-85E5-34F5491BCEAA}" type="pres">
      <dgm:prSet presAssocID="{2BDCA3F7-DB55-4129-AFA3-7A685C614BBF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B584331B-BD28-4BB1-90FB-4007005C4DB7}" type="pres">
      <dgm:prSet presAssocID="{256E0ACC-A5D2-4012-9713-60B901C66A50}" presName="circ2" presStyleLbl="vennNode1" presStyleIdx="1" presStyleCnt="3" custLinFactNeighborX="5157" custLinFactNeighborY="4833"/>
      <dgm:spPr/>
      <dgm:t>
        <a:bodyPr/>
        <a:lstStyle/>
        <a:p>
          <a:endParaRPr lang="en-CA"/>
        </a:p>
      </dgm:t>
    </dgm:pt>
    <dgm:pt modelId="{76A5E59D-F04B-4A58-8591-EA4A962E63CA}" type="pres">
      <dgm:prSet presAssocID="{256E0ACC-A5D2-4012-9713-60B901C66A50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3D113F50-012E-472D-A11A-8603BFC651CB}" type="pres">
      <dgm:prSet presAssocID="{DCDAF890-19A4-4055-B7A9-504A4805E76D}" presName="circ3" presStyleLbl="vennNode1" presStyleIdx="2" presStyleCnt="3" custLinFactNeighborX="-2863" custLinFactNeighborY="2126"/>
      <dgm:spPr/>
      <dgm:t>
        <a:bodyPr/>
        <a:lstStyle/>
        <a:p>
          <a:endParaRPr lang="en-CA"/>
        </a:p>
      </dgm:t>
    </dgm:pt>
    <dgm:pt modelId="{DEE40578-DAC0-4EB2-AEFB-D46B6478ECEE}" type="pres">
      <dgm:prSet presAssocID="{DCDAF890-19A4-4055-B7A9-504A4805E76D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CA"/>
        </a:p>
      </dgm:t>
    </dgm:pt>
  </dgm:ptLst>
  <dgm:cxnLst>
    <dgm:cxn modelId="{C5B1AC8F-59BD-467F-B371-1FC3735F64B0}" type="presOf" srcId="{2BDCA3F7-DB55-4129-AFA3-7A685C614BBF}" destId="{4679424A-8C83-4389-8F84-4670A8FD4BDD}" srcOrd="0" destOrd="0" presId="urn:microsoft.com/office/officeart/2005/8/layout/venn1"/>
    <dgm:cxn modelId="{24319660-1953-467D-A620-F05811DECF37}" srcId="{94AEAD18-F0FD-44E3-AB76-9175E7702542}" destId="{DCDAF890-19A4-4055-B7A9-504A4805E76D}" srcOrd="2" destOrd="0" parTransId="{68D695D3-B36D-471F-B372-D982993F681D}" sibTransId="{D867F1B2-88DA-41E2-B8BA-D6E6A2035BFF}"/>
    <dgm:cxn modelId="{AAA92540-F8E7-48D1-B3D4-DE0C33F5083E}" srcId="{94AEAD18-F0FD-44E3-AB76-9175E7702542}" destId="{2BDCA3F7-DB55-4129-AFA3-7A685C614BBF}" srcOrd="0" destOrd="0" parTransId="{5F184B3E-95E3-458E-BF5A-8612F89C653C}" sibTransId="{3647EE3F-6D81-4F3F-9134-4ABCF923B7D4}"/>
    <dgm:cxn modelId="{18BE5B73-DD9D-40E6-A772-8C08683A4A5D}" type="presOf" srcId="{256E0ACC-A5D2-4012-9713-60B901C66A50}" destId="{76A5E59D-F04B-4A58-8591-EA4A962E63CA}" srcOrd="1" destOrd="0" presId="urn:microsoft.com/office/officeart/2005/8/layout/venn1"/>
    <dgm:cxn modelId="{CA327DAA-DD2D-425C-B381-56B3DD8EC90E}" srcId="{94AEAD18-F0FD-44E3-AB76-9175E7702542}" destId="{256E0ACC-A5D2-4012-9713-60B901C66A50}" srcOrd="1" destOrd="0" parTransId="{5627F383-794D-411E-896A-36BBEF5DBAB1}" sibTransId="{05D3DE37-601D-4EA2-93DD-749F0537E7E2}"/>
    <dgm:cxn modelId="{218338BD-24FD-4DF3-BA71-226D70BAC161}" type="presOf" srcId="{94AEAD18-F0FD-44E3-AB76-9175E7702542}" destId="{89F8135F-7DA9-49C9-AC04-591B4FE9E242}" srcOrd="0" destOrd="0" presId="urn:microsoft.com/office/officeart/2005/8/layout/venn1"/>
    <dgm:cxn modelId="{3338F69C-006A-4067-B273-143D20166832}" type="presOf" srcId="{DCDAF890-19A4-4055-B7A9-504A4805E76D}" destId="{DEE40578-DAC0-4EB2-AEFB-D46B6478ECEE}" srcOrd="1" destOrd="0" presId="urn:microsoft.com/office/officeart/2005/8/layout/venn1"/>
    <dgm:cxn modelId="{3166B091-114F-4A11-85AD-4CA0F0EFCFCA}" type="presOf" srcId="{256E0ACC-A5D2-4012-9713-60B901C66A50}" destId="{B584331B-BD28-4BB1-90FB-4007005C4DB7}" srcOrd="0" destOrd="0" presId="urn:microsoft.com/office/officeart/2005/8/layout/venn1"/>
    <dgm:cxn modelId="{FC4D63CD-764E-4871-A452-0506A16D30DC}" type="presOf" srcId="{2BDCA3F7-DB55-4129-AFA3-7A685C614BBF}" destId="{50107A3E-38B4-4BF7-85E5-34F5491BCEAA}" srcOrd="1" destOrd="0" presId="urn:microsoft.com/office/officeart/2005/8/layout/venn1"/>
    <dgm:cxn modelId="{88A9E5BF-F1CE-4569-9234-D13AE9536A13}" type="presOf" srcId="{DCDAF890-19A4-4055-B7A9-504A4805E76D}" destId="{3D113F50-012E-472D-A11A-8603BFC651CB}" srcOrd="0" destOrd="0" presId="urn:microsoft.com/office/officeart/2005/8/layout/venn1"/>
    <dgm:cxn modelId="{66CCEB31-DBF4-4FB6-BF12-FA954E65CD18}" type="presParOf" srcId="{89F8135F-7DA9-49C9-AC04-591B4FE9E242}" destId="{4679424A-8C83-4389-8F84-4670A8FD4BDD}" srcOrd="0" destOrd="0" presId="urn:microsoft.com/office/officeart/2005/8/layout/venn1"/>
    <dgm:cxn modelId="{613F3DB3-649C-4720-A240-9F9DC61C9558}" type="presParOf" srcId="{89F8135F-7DA9-49C9-AC04-591B4FE9E242}" destId="{50107A3E-38B4-4BF7-85E5-34F5491BCEAA}" srcOrd="1" destOrd="0" presId="urn:microsoft.com/office/officeart/2005/8/layout/venn1"/>
    <dgm:cxn modelId="{12F5AB2D-7688-4CA9-8488-D4214BC2DC4E}" type="presParOf" srcId="{89F8135F-7DA9-49C9-AC04-591B4FE9E242}" destId="{B584331B-BD28-4BB1-90FB-4007005C4DB7}" srcOrd="2" destOrd="0" presId="urn:microsoft.com/office/officeart/2005/8/layout/venn1"/>
    <dgm:cxn modelId="{EA16C451-17AC-4F55-898F-ED7E9319E99C}" type="presParOf" srcId="{89F8135F-7DA9-49C9-AC04-591B4FE9E242}" destId="{76A5E59D-F04B-4A58-8591-EA4A962E63CA}" srcOrd="3" destOrd="0" presId="urn:microsoft.com/office/officeart/2005/8/layout/venn1"/>
    <dgm:cxn modelId="{048EAA5D-A592-4A42-A156-E6E0304B9205}" type="presParOf" srcId="{89F8135F-7DA9-49C9-AC04-591B4FE9E242}" destId="{3D113F50-012E-472D-A11A-8603BFC651CB}" srcOrd="4" destOrd="0" presId="urn:microsoft.com/office/officeart/2005/8/layout/venn1"/>
    <dgm:cxn modelId="{20B56B85-FA0E-43D5-ADEF-5FCA4BFF3DB9}" type="presParOf" srcId="{89F8135F-7DA9-49C9-AC04-591B4FE9E242}" destId="{DEE40578-DAC0-4EB2-AEFB-D46B6478ECEE}" srcOrd="5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3ABDA38-6DEC-4315-B44C-A74E3F8021A1}" type="doc">
      <dgm:prSet loTypeId="urn:microsoft.com/office/officeart/2005/8/layout/matrix3" loCatId="matrix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CA"/>
        </a:p>
      </dgm:t>
    </dgm:pt>
    <dgm:pt modelId="{915CEEF1-4E7E-4D8C-8A2E-6A6617C7E640}">
      <dgm:prSet custT="1"/>
      <dgm:spPr/>
      <dgm:t>
        <a:bodyPr/>
        <a:lstStyle/>
        <a:p>
          <a:pPr rtl="0"/>
          <a:r>
            <a:rPr lang="en-CA" sz="2000" b="1" dirty="0" smtClean="0"/>
            <a:t>Describe the unique characteristics of water as a solvent.</a:t>
          </a:r>
          <a:endParaRPr lang="en-CA" sz="2000" b="1" dirty="0"/>
        </a:p>
      </dgm:t>
    </dgm:pt>
    <dgm:pt modelId="{6EA9BE54-4348-4F06-8CD7-693104E57934}" type="parTrans" cxnId="{9B5C790B-9490-4818-94C7-5EE15A332D35}">
      <dgm:prSet/>
      <dgm:spPr/>
      <dgm:t>
        <a:bodyPr/>
        <a:lstStyle/>
        <a:p>
          <a:endParaRPr lang="en-CA"/>
        </a:p>
      </dgm:t>
    </dgm:pt>
    <dgm:pt modelId="{2D6B9238-2B8F-44B0-AC14-DDCDFA524321}" type="sibTrans" cxnId="{9B5C790B-9490-4818-94C7-5EE15A332D35}">
      <dgm:prSet/>
      <dgm:spPr/>
      <dgm:t>
        <a:bodyPr/>
        <a:lstStyle/>
        <a:p>
          <a:endParaRPr lang="en-CA"/>
        </a:p>
      </dgm:t>
    </dgm:pt>
    <dgm:pt modelId="{962556FB-352B-45A3-B2A4-FC93533E1E71}">
      <dgm:prSet custT="1"/>
      <dgm:spPr/>
      <dgm:t>
        <a:bodyPr/>
        <a:lstStyle/>
        <a:p>
          <a:pPr rtl="0"/>
          <a:r>
            <a:rPr lang="en-CA" sz="2000" b="1" dirty="0" smtClean="0"/>
            <a:t>How does acid/base chemistry relate to solutions and solubility?</a:t>
          </a:r>
          <a:endParaRPr lang="en-CA" sz="2000" b="1" dirty="0"/>
        </a:p>
      </dgm:t>
    </dgm:pt>
    <dgm:pt modelId="{DE4DE4B7-ABE8-4771-866C-BC471BD4324E}" type="parTrans" cxnId="{FB4DD92F-E215-4440-A2F4-E8E79204A67F}">
      <dgm:prSet/>
      <dgm:spPr/>
      <dgm:t>
        <a:bodyPr/>
        <a:lstStyle/>
        <a:p>
          <a:endParaRPr lang="en-CA"/>
        </a:p>
      </dgm:t>
    </dgm:pt>
    <dgm:pt modelId="{2005424F-462F-4478-A7F5-9129FB7F9DCA}" type="sibTrans" cxnId="{FB4DD92F-E215-4440-A2F4-E8E79204A67F}">
      <dgm:prSet/>
      <dgm:spPr/>
      <dgm:t>
        <a:bodyPr/>
        <a:lstStyle/>
        <a:p>
          <a:endParaRPr lang="en-CA"/>
        </a:p>
      </dgm:t>
    </dgm:pt>
    <dgm:pt modelId="{DCFB8FA5-56DF-44E6-A41F-B4103F3F4DB4}">
      <dgm:prSet custT="1"/>
      <dgm:spPr/>
      <dgm:t>
        <a:bodyPr/>
        <a:lstStyle/>
        <a:p>
          <a:r>
            <a:rPr lang="en-CA" sz="2000" b="1" dirty="0" smtClean="0"/>
            <a:t>Learn about the qualitative and quantitative analysis of solutions including: the solubility table, ion dissociation and polarity.</a:t>
          </a:r>
          <a:endParaRPr lang="en-CA" sz="2000" b="1" dirty="0"/>
        </a:p>
      </dgm:t>
    </dgm:pt>
    <dgm:pt modelId="{D4358D09-3B8D-49B0-BF32-837E64ECF419}" type="parTrans" cxnId="{1B9E01A3-F2E8-4493-847C-7C8C495AE35E}">
      <dgm:prSet/>
      <dgm:spPr/>
      <dgm:t>
        <a:bodyPr/>
        <a:lstStyle/>
        <a:p>
          <a:endParaRPr lang="en-CA"/>
        </a:p>
      </dgm:t>
    </dgm:pt>
    <dgm:pt modelId="{F7E5E5D7-7F38-4627-B34E-9838CDD20E7D}" type="sibTrans" cxnId="{1B9E01A3-F2E8-4493-847C-7C8C495AE35E}">
      <dgm:prSet/>
      <dgm:spPr/>
      <dgm:t>
        <a:bodyPr/>
        <a:lstStyle/>
        <a:p>
          <a:endParaRPr lang="en-CA"/>
        </a:p>
      </dgm:t>
    </dgm:pt>
    <dgm:pt modelId="{88CA2C59-E845-45EB-9229-B4155188626F}">
      <dgm:prSet custT="1"/>
      <dgm:spPr/>
      <dgm:t>
        <a:bodyPr/>
        <a:lstStyle/>
        <a:p>
          <a:pPr rtl="0"/>
          <a:r>
            <a:rPr lang="en-CA" sz="2000" b="1" dirty="0" smtClean="0"/>
            <a:t>Identify environmental factors, consequences and resolutions of water pollution.</a:t>
          </a:r>
          <a:endParaRPr lang="en-CA" sz="2000" b="1" dirty="0"/>
        </a:p>
      </dgm:t>
    </dgm:pt>
    <dgm:pt modelId="{00BF594D-C0E4-411D-AA9C-68022C6A30AA}" type="parTrans" cxnId="{1303B135-E7BC-4070-A876-5AF5C7EEB070}">
      <dgm:prSet/>
      <dgm:spPr/>
      <dgm:t>
        <a:bodyPr/>
        <a:lstStyle/>
        <a:p>
          <a:endParaRPr lang="en-CA"/>
        </a:p>
      </dgm:t>
    </dgm:pt>
    <dgm:pt modelId="{CCB9A6AA-A1B6-49AC-90D8-B09915677DDE}" type="sibTrans" cxnId="{1303B135-E7BC-4070-A876-5AF5C7EEB070}">
      <dgm:prSet/>
      <dgm:spPr/>
      <dgm:t>
        <a:bodyPr/>
        <a:lstStyle/>
        <a:p>
          <a:endParaRPr lang="en-CA"/>
        </a:p>
      </dgm:t>
    </dgm:pt>
    <dgm:pt modelId="{7CF028C3-FE3E-4EB4-BC17-3CF1775679F3}" type="pres">
      <dgm:prSet presAssocID="{03ABDA38-6DEC-4315-B44C-A74E3F8021A1}" presName="matrix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en-CA"/>
        </a:p>
      </dgm:t>
    </dgm:pt>
    <dgm:pt modelId="{497A62A0-42FE-474A-AB8F-D63008EDDDC0}" type="pres">
      <dgm:prSet presAssocID="{03ABDA38-6DEC-4315-B44C-A74E3F8021A1}" presName="diamond" presStyleLbl="bgShp" presStyleIdx="0" presStyleCnt="1"/>
      <dgm:spPr/>
    </dgm:pt>
    <dgm:pt modelId="{5BC2E514-3EAF-45DD-B2CF-445DB670F4B9}" type="pres">
      <dgm:prSet presAssocID="{03ABDA38-6DEC-4315-B44C-A74E3F8021A1}" presName="quad1" presStyleLbl="node1" presStyleIdx="0" presStyleCnt="4" custLinFactNeighborX="1273" custLinFactNeighborY="419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34BF10B5-5604-471D-809C-B12CBC3A7ECB}" type="pres">
      <dgm:prSet presAssocID="{03ABDA38-6DEC-4315-B44C-A74E3F8021A1}" presName="quad2" presStyleLbl="node1" presStyleIdx="1" presStyleCnt="4" custLinFactNeighborX="-353" custLinFactNeighborY="419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FFF7C052-F8F2-4717-AAB8-955BDEEC0261}" type="pres">
      <dgm:prSet presAssocID="{03ABDA38-6DEC-4315-B44C-A74E3F8021A1}" presName="quad3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A2543053-CD64-4884-9CAD-885FA9AAE5D7}" type="pres">
      <dgm:prSet presAssocID="{03ABDA38-6DEC-4315-B44C-A74E3F8021A1}" presName="quad4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CA"/>
        </a:p>
      </dgm:t>
    </dgm:pt>
  </dgm:ptLst>
  <dgm:cxnLst>
    <dgm:cxn modelId="{FB4DD92F-E215-4440-A2F4-E8E79204A67F}" srcId="{03ABDA38-6DEC-4315-B44C-A74E3F8021A1}" destId="{962556FB-352B-45A3-B2A4-FC93533E1E71}" srcOrd="1" destOrd="0" parTransId="{DE4DE4B7-ABE8-4771-866C-BC471BD4324E}" sibTransId="{2005424F-462F-4478-A7F5-9129FB7F9DCA}"/>
    <dgm:cxn modelId="{9B5C790B-9490-4818-94C7-5EE15A332D35}" srcId="{03ABDA38-6DEC-4315-B44C-A74E3F8021A1}" destId="{915CEEF1-4E7E-4D8C-8A2E-6A6617C7E640}" srcOrd="0" destOrd="0" parTransId="{6EA9BE54-4348-4F06-8CD7-693104E57934}" sibTransId="{2D6B9238-2B8F-44B0-AC14-DDCDFA524321}"/>
    <dgm:cxn modelId="{25DC3B8A-2009-45FA-AD30-59B2B122BBEF}" type="presOf" srcId="{03ABDA38-6DEC-4315-B44C-A74E3F8021A1}" destId="{7CF028C3-FE3E-4EB4-BC17-3CF1775679F3}" srcOrd="0" destOrd="0" presId="urn:microsoft.com/office/officeart/2005/8/layout/matrix3"/>
    <dgm:cxn modelId="{D2F29CB4-7648-487A-B58B-8A645619D54F}" type="presOf" srcId="{DCFB8FA5-56DF-44E6-A41F-B4103F3F4DB4}" destId="{A2543053-CD64-4884-9CAD-885FA9AAE5D7}" srcOrd="0" destOrd="0" presId="urn:microsoft.com/office/officeart/2005/8/layout/matrix3"/>
    <dgm:cxn modelId="{AA9E977D-21F2-4146-96F1-0DB486DA41E0}" type="presOf" srcId="{915CEEF1-4E7E-4D8C-8A2E-6A6617C7E640}" destId="{5BC2E514-3EAF-45DD-B2CF-445DB670F4B9}" srcOrd="0" destOrd="0" presId="urn:microsoft.com/office/officeart/2005/8/layout/matrix3"/>
    <dgm:cxn modelId="{0F195D47-EBE0-40AA-B4C9-67159E16CDF0}" type="presOf" srcId="{962556FB-352B-45A3-B2A4-FC93533E1E71}" destId="{34BF10B5-5604-471D-809C-B12CBC3A7ECB}" srcOrd="0" destOrd="0" presId="urn:microsoft.com/office/officeart/2005/8/layout/matrix3"/>
    <dgm:cxn modelId="{599785B2-1E5A-471B-AC1B-BFC9336B5B5A}" type="presOf" srcId="{88CA2C59-E845-45EB-9229-B4155188626F}" destId="{FFF7C052-F8F2-4717-AAB8-955BDEEC0261}" srcOrd="0" destOrd="0" presId="urn:microsoft.com/office/officeart/2005/8/layout/matrix3"/>
    <dgm:cxn modelId="{1B9E01A3-F2E8-4493-847C-7C8C495AE35E}" srcId="{03ABDA38-6DEC-4315-B44C-A74E3F8021A1}" destId="{DCFB8FA5-56DF-44E6-A41F-B4103F3F4DB4}" srcOrd="3" destOrd="0" parTransId="{D4358D09-3B8D-49B0-BF32-837E64ECF419}" sibTransId="{F7E5E5D7-7F38-4627-B34E-9838CDD20E7D}"/>
    <dgm:cxn modelId="{1303B135-E7BC-4070-A876-5AF5C7EEB070}" srcId="{03ABDA38-6DEC-4315-B44C-A74E3F8021A1}" destId="{88CA2C59-E845-45EB-9229-B4155188626F}" srcOrd="2" destOrd="0" parTransId="{00BF594D-C0E4-411D-AA9C-68022C6A30AA}" sibTransId="{CCB9A6AA-A1B6-49AC-90D8-B09915677DDE}"/>
    <dgm:cxn modelId="{A91144E5-DC04-41BA-B631-E2748EDD8E21}" type="presParOf" srcId="{7CF028C3-FE3E-4EB4-BC17-3CF1775679F3}" destId="{497A62A0-42FE-474A-AB8F-D63008EDDDC0}" srcOrd="0" destOrd="0" presId="urn:microsoft.com/office/officeart/2005/8/layout/matrix3"/>
    <dgm:cxn modelId="{E41F8D87-954C-4A61-B32C-74EDFBE87AAA}" type="presParOf" srcId="{7CF028C3-FE3E-4EB4-BC17-3CF1775679F3}" destId="{5BC2E514-3EAF-45DD-B2CF-445DB670F4B9}" srcOrd="1" destOrd="0" presId="urn:microsoft.com/office/officeart/2005/8/layout/matrix3"/>
    <dgm:cxn modelId="{C1169138-1B8A-44AC-A7D1-0EF0C526A153}" type="presParOf" srcId="{7CF028C3-FE3E-4EB4-BC17-3CF1775679F3}" destId="{34BF10B5-5604-471D-809C-B12CBC3A7ECB}" srcOrd="2" destOrd="0" presId="urn:microsoft.com/office/officeart/2005/8/layout/matrix3"/>
    <dgm:cxn modelId="{12BCE34B-ACDC-472A-A365-89965C22B5D6}" type="presParOf" srcId="{7CF028C3-FE3E-4EB4-BC17-3CF1775679F3}" destId="{FFF7C052-F8F2-4717-AAB8-955BDEEC0261}" srcOrd="3" destOrd="0" presId="urn:microsoft.com/office/officeart/2005/8/layout/matrix3"/>
    <dgm:cxn modelId="{C25291F6-EBC2-4580-B588-EB597E38D567}" type="presParOf" srcId="{7CF028C3-FE3E-4EB4-BC17-3CF1775679F3}" destId="{A2543053-CD64-4884-9CAD-885FA9AAE5D7}" srcOrd="4" destOrd="0" presId="urn:microsoft.com/office/officeart/2005/8/layout/matrix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4679424A-8C83-4389-8F84-4670A8FD4BDD}">
      <dsp:nvSpPr>
        <dsp:cNvPr id="0" name=""/>
        <dsp:cNvSpPr/>
      </dsp:nvSpPr>
      <dsp:spPr>
        <a:xfrm>
          <a:off x="4332545" y="158931"/>
          <a:ext cx="3288236" cy="3288236"/>
        </a:xfrm>
        <a:prstGeom prst="ellipse">
          <a:avLst/>
        </a:prstGeom>
        <a:solidFill>
          <a:schemeClr val="accent5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clear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2000" b="1" kern="1200" dirty="0" smtClean="0"/>
            <a:t>Properties of solutions can be described qualitatively and quantitatively, and can be predicted</a:t>
          </a:r>
          <a:endParaRPr lang="en-CA" sz="2000" b="1" kern="1200" dirty="0"/>
        </a:p>
      </dsp:txBody>
      <dsp:txXfrm>
        <a:off x="4770977" y="734372"/>
        <a:ext cx="2411373" cy="1479706"/>
      </dsp:txXfrm>
    </dsp:sp>
    <dsp:sp modelId="{B584331B-BD28-4BB1-90FB-4007005C4DB7}">
      <dsp:nvSpPr>
        <dsp:cNvPr id="0" name=""/>
        <dsp:cNvSpPr/>
      </dsp:nvSpPr>
      <dsp:spPr>
        <a:xfrm>
          <a:off x="5688625" y="2373000"/>
          <a:ext cx="3288236" cy="3288236"/>
        </a:xfrm>
        <a:prstGeom prst="ellipse">
          <a:avLst/>
        </a:prstGeom>
        <a:solidFill>
          <a:schemeClr val="accent5">
            <a:alpha val="50000"/>
            <a:hueOff val="-4966938"/>
            <a:satOff val="19906"/>
            <a:lumOff val="4314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clear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2000" b="1" kern="1200" dirty="0" smtClean="0"/>
            <a:t>Living things depend for their survival on the unique physical and chemical properties of water</a:t>
          </a:r>
          <a:endParaRPr lang="en-CA" sz="2000" b="1" kern="1200" dirty="0"/>
        </a:p>
      </dsp:txBody>
      <dsp:txXfrm>
        <a:off x="6694277" y="3222461"/>
        <a:ext cx="1972942" cy="1808530"/>
      </dsp:txXfrm>
    </dsp:sp>
    <dsp:sp modelId="{3D113F50-012E-472D-A11A-8603BFC651CB}">
      <dsp:nvSpPr>
        <dsp:cNvPr id="0" name=""/>
        <dsp:cNvSpPr/>
      </dsp:nvSpPr>
      <dsp:spPr>
        <a:xfrm>
          <a:off x="3051897" y="2283987"/>
          <a:ext cx="3288236" cy="3288236"/>
        </a:xfrm>
        <a:prstGeom prst="ellipse">
          <a:avLst/>
        </a:prstGeom>
        <a:solidFill>
          <a:schemeClr val="accent5">
            <a:alpha val="50000"/>
            <a:hueOff val="-9933876"/>
            <a:satOff val="39811"/>
            <a:lumOff val="8628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clear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2000" b="1" kern="1200" dirty="0" smtClean="0"/>
            <a:t>People have a responsibility to protect the integrity of Earth’s atmosphere </a:t>
          </a:r>
          <a:endParaRPr lang="en-CA" sz="2000" b="1" kern="1200" dirty="0"/>
        </a:p>
      </dsp:txBody>
      <dsp:txXfrm>
        <a:off x="3361540" y="3133448"/>
        <a:ext cx="1972942" cy="1808530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497A62A0-42FE-474A-AB8F-D63008EDDDC0}">
      <dsp:nvSpPr>
        <dsp:cNvPr id="0" name=""/>
        <dsp:cNvSpPr/>
      </dsp:nvSpPr>
      <dsp:spPr>
        <a:xfrm>
          <a:off x="1219571" y="0"/>
          <a:ext cx="6309320" cy="6309320"/>
        </a:xfrm>
        <a:prstGeom prst="diamond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BC2E514-3EAF-45DD-B2CF-445DB670F4B9}">
      <dsp:nvSpPr>
        <dsp:cNvPr id="0" name=""/>
        <dsp:cNvSpPr/>
      </dsp:nvSpPr>
      <dsp:spPr>
        <a:xfrm>
          <a:off x="1850281" y="702658"/>
          <a:ext cx="2460634" cy="2460634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2000" b="1" kern="1200" dirty="0" smtClean="0"/>
            <a:t>Describe the unique characteristics of water as a solvent.</a:t>
          </a:r>
          <a:endParaRPr lang="en-CA" sz="2000" b="1" kern="1200" dirty="0"/>
        </a:p>
      </dsp:txBody>
      <dsp:txXfrm>
        <a:off x="1850281" y="702658"/>
        <a:ext cx="2460634" cy="2460634"/>
      </dsp:txXfrm>
    </dsp:sp>
    <dsp:sp modelId="{34BF10B5-5604-471D-809C-B12CBC3A7ECB}">
      <dsp:nvSpPr>
        <dsp:cNvPr id="0" name=""/>
        <dsp:cNvSpPr/>
      </dsp:nvSpPr>
      <dsp:spPr>
        <a:xfrm>
          <a:off x="4460185" y="702658"/>
          <a:ext cx="2460634" cy="2460634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2000" b="1" kern="1200" dirty="0" smtClean="0"/>
            <a:t>How does acid/base chemistry relate to solutions and solubility?</a:t>
          </a:r>
          <a:endParaRPr lang="en-CA" sz="2000" b="1" kern="1200" dirty="0"/>
        </a:p>
      </dsp:txBody>
      <dsp:txXfrm>
        <a:off x="4460185" y="702658"/>
        <a:ext cx="2460634" cy="2460634"/>
      </dsp:txXfrm>
    </dsp:sp>
    <dsp:sp modelId="{FFF7C052-F8F2-4717-AAB8-955BDEEC0261}">
      <dsp:nvSpPr>
        <dsp:cNvPr id="0" name=""/>
        <dsp:cNvSpPr/>
      </dsp:nvSpPr>
      <dsp:spPr>
        <a:xfrm>
          <a:off x="1818957" y="3249299"/>
          <a:ext cx="2460634" cy="2460634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2000" b="1" kern="1200" dirty="0" smtClean="0"/>
            <a:t>Identify environmental factors, consequences and resolutions of water pollution.</a:t>
          </a:r>
          <a:endParaRPr lang="en-CA" sz="2000" b="1" kern="1200" dirty="0"/>
        </a:p>
      </dsp:txBody>
      <dsp:txXfrm>
        <a:off x="1818957" y="3249299"/>
        <a:ext cx="2460634" cy="2460634"/>
      </dsp:txXfrm>
    </dsp:sp>
    <dsp:sp modelId="{A2543053-CD64-4884-9CAD-885FA9AAE5D7}">
      <dsp:nvSpPr>
        <dsp:cNvPr id="0" name=""/>
        <dsp:cNvSpPr/>
      </dsp:nvSpPr>
      <dsp:spPr>
        <a:xfrm>
          <a:off x="4468871" y="3249299"/>
          <a:ext cx="2460634" cy="2460634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2000" b="1" kern="1200" dirty="0" smtClean="0"/>
            <a:t>Learn about the qualitative and quantitative analysis of solutions including: the solubility table, ion dissociation and polarity.</a:t>
          </a:r>
          <a:endParaRPr lang="en-CA" sz="2000" b="1" kern="1200" dirty="0"/>
        </a:p>
      </dsp:txBody>
      <dsp:txXfrm>
        <a:off x="4468871" y="3249299"/>
        <a:ext cx="2460634" cy="246063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matrix3">
  <dgm:title val=""/>
  <dgm:desc val=""/>
  <dgm:catLst>
    <dgm:cat type="matrix" pri="1000"/>
    <dgm:cat type="convert" pri="18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0" destOrd="0"/>
        <dgm:cxn modelId="8" srcId="0" destId="4" srcOrd="1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matrix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29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71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29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71"/>
          <dgm:constr type="ctrY" for="ch" forName="quad4" refType="h" fact="0.71"/>
          <dgm:constr type="primFontSz" for="des" ptType="node" op="equ" val="65"/>
        </dgm:constrLst>
      </dgm:if>
      <dgm:else name="Name2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71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29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71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29"/>
          <dgm:constr type="ctrY" for="ch" forName="quad4" refType="h" fact="0.71"/>
          <dgm:constr type="primFontSz" for="des" ptType="node" op="equ" val="65"/>
        </dgm:constrLst>
      </dgm:else>
    </dgm:choose>
    <dgm:ruleLst/>
    <dgm:choose name="Name3">
      <dgm:if name="Name4" axis="ch" ptType="node" func="cnt" op="gte" val="1">
        <dgm:layoutNode name="diamond" styleLbl="bgShp">
          <dgm:alg type="sp"/>
          <dgm:shape xmlns:r="http://schemas.openxmlformats.org/officeDocument/2006/relationships" type="diamond" r:blip="">
            <dgm:adjLst/>
          </dgm:shape>
          <dgm:presOf/>
          <dgm:constrLst>
            <dgm:constr type="w" refType="h" op="equ"/>
          </dgm:constrLst>
          <dgm:ruleLst/>
        </dgm:layoutNode>
        <dgm:layoutNode name="quad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3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4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5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2F2A1-CE2A-4A43-9E54-73B768277B0C}" type="datetimeFigureOut">
              <a:rPr lang="en-CA" smtClean="0"/>
              <a:pPr/>
              <a:t>13/02/2012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1F005A-1D69-4E5D-B49F-59DE93B3CC11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2F2A1-CE2A-4A43-9E54-73B768277B0C}" type="datetimeFigureOut">
              <a:rPr lang="en-CA" smtClean="0"/>
              <a:pPr/>
              <a:t>13/02/2012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1F005A-1D69-4E5D-B49F-59DE93B3CC11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2F2A1-CE2A-4A43-9E54-73B768277B0C}" type="datetimeFigureOut">
              <a:rPr lang="en-CA" smtClean="0"/>
              <a:pPr/>
              <a:t>13/02/2012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1F005A-1D69-4E5D-B49F-59DE93B3CC11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2F2A1-CE2A-4A43-9E54-73B768277B0C}" type="datetimeFigureOut">
              <a:rPr lang="en-CA" smtClean="0"/>
              <a:pPr/>
              <a:t>13/02/2012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1F005A-1D69-4E5D-B49F-59DE93B3CC11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2F2A1-CE2A-4A43-9E54-73B768277B0C}" type="datetimeFigureOut">
              <a:rPr lang="en-CA" smtClean="0"/>
              <a:pPr/>
              <a:t>13/02/2012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1F005A-1D69-4E5D-B49F-59DE93B3CC11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2F2A1-CE2A-4A43-9E54-73B768277B0C}" type="datetimeFigureOut">
              <a:rPr lang="en-CA" smtClean="0"/>
              <a:pPr/>
              <a:t>13/02/2012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1F005A-1D69-4E5D-B49F-59DE93B3CC11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2F2A1-CE2A-4A43-9E54-73B768277B0C}" type="datetimeFigureOut">
              <a:rPr lang="en-CA" smtClean="0"/>
              <a:pPr/>
              <a:t>13/02/2012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1F005A-1D69-4E5D-B49F-59DE93B3CC11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2F2A1-CE2A-4A43-9E54-73B768277B0C}" type="datetimeFigureOut">
              <a:rPr lang="en-CA" smtClean="0"/>
              <a:pPr/>
              <a:t>13/02/2012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1F005A-1D69-4E5D-B49F-59DE93B3CC11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2F2A1-CE2A-4A43-9E54-73B768277B0C}" type="datetimeFigureOut">
              <a:rPr lang="en-CA" smtClean="0"/>
              <a:pPr/>
              <a:t>13/02/2012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1F005A-1D69-4E5D-B49F-59DE93B3CC11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2F2A1-CE2A-4A43-9E54-73B768277B0C}" type="datetimeFigureOut">
              <a:rPr lang="en-CA" smtClean="0"/>
              <a:pPr/>
              <a:t>13/02/2012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1F005A-1D69-4E5D-B49F-59DE93B3CC11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2F2A1-CE2A-4A43-9E54-73B768277B0C}" type="datetimeFigureOut">
              <a:rPr lang="en-CA" smtClean="0"/>
              <a:pPr/>
              <a:t>13/02/2012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1F005A-1D69-4E5D-B49F-59DE93B3CC11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E2F2A1-CE2A-4A43-9E54-73B768277B0C}" type="datetimeFigureOut">
              <a:rPr lang="en-CA" smtClean="0"/>
              <a:pPr/>
              <a:t>13/02/2012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1F005A-1D69-4E5D-B49F-59DE93B3CC11}" type="slidenum">
              <a:rPr lang="en-CA" smtClean="0"/>
              <a:pPr/>
              <a:t>‹#›</a:t>
            </a:fld>
            <a:endParaRPr lang="en-C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solutions-and-solubility.blogspot.com/" TargetMode="Externa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11560" y="332656"/>
            <a:ext cx="7772400" cy="1470025"/>
          </a:xfrm>
        </p:spPr>
        <p:txBody>
          <a:bodyPr/>
          <a:lstStyle/>
          <a:p>
            <a:r>
              <a:rPr lang="en-CA" dirty="0" smtClean="0">
                <a:solidFill>
                  <a:schemeClr val="accent4">
                    <a:lumMod val="50000"/>
                  </a:schemeClr>
                </a:solidFill>
              </a:rPr>
              <a:t>SCH3U Solutions and Solubility</a:t>
            </a:r>
            <a:endParaRPr lang="en-CA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512768" cy="2135088"/>
          </a:xfrm>
        </p:spPr>
        <p:txBody>
          <a:bodyPr>
            <a:normAutofit fontScale="92500" lnSpcReduction="10000"/>
          </a:bodyPr>
          <a:lstStyle/>
          <a:p>
            <a:r>
              <a:rPr lang="en-CA" dirty="0" smtClean="0">
                <a:solidFill>
                  <a:schemeClr val="accent5">
                    <a:lumMod val="75000"/>
                  </a:schemeClr>
                </a:solidFill>
              </a:rPr>
              <a:t>Nicole Ross</a:t>
            </a:r>
          </a:p>
          <a:p>
            <a:r>
              <a:rPr lang="en-CA" dirty="0" smtClean="0">
                <a:solidFill>
                  <a:schemeClr val="accent5">
                    <a:lumMod val="75000"/>
                  </a:schemeClr>
                </a:solidFill>
              </a:rPr>
              <a:t>Nicole Ross (#2)</a:t>
            </a:r>
          </a:p>
          <a:p>
            <a:r>
              <a:rPr lang="en-CA" dirty="0" smtClean="0">
                <a:solidFill>
                  <a:schemeClr val="accent5">
                    <a:lumMod val="75000"/>
                  </a:schemeClr>
                </a:solidFill>
              </a:rPr>
              <a:t>Courtney Turner</a:t>
            </a:r>
          </a:p>
          <a:p>
            <a:r>
              <a:rPr lang="en-CA" dirty="0" smtClean="0">
                <a:solidFill>
                  <a:schemeClr val="accent5">
                    <a:lumMod val="75000"/>
                  </a:schemeClr>
                </a:solidFill>
              </a:rPr>
              <a:t>Henry </a:t>
            </a:r>
            <a:r>
              <a:rPr lang="en-CA" dirty="0" err="1" smtClean="0">
                <a:solidFill>
                  <a:schemeClr val="accent5">
                    <a:lumMod val="75000"/>
                  </a:schemeClr>
                </a:solidFill>
              </a:rPr>
              <a:t>Xu</a:t>
            </a:r>
            <a:endParaRPr lang="en-CA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6146" name="Picture 2" descr="http://t0.gstatic.com/images?q=tbn:ANd9GcSzXjZd8JH9eW915DPFHykuesTFwYZ1LzjH9uhBJdSMWOMk0cq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672" y="1484784"/>
            <a:ext cx="5982047" cy="219288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http://t3.gstatic.com/images?q=tbn:ANd9GcTNDIgtWYrzP68kSxnIsP2AS0iwI5UVuQ3eBGRggx-kRdHVuzq2y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27784" y="4653136"/>
            <a:ext cx="3700636" cy="1989652"/>
          </a:xfrm>
          <a:prstGeom prst="rect">
            <a:avLst/>
          </a:prstGeom>
          <a:noFill/>
        </p:spPr>
      </p:pic>
      <p:sp>
        <p:nvSpPr>
          <p:cNvPr id="4" name="标题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>
                <a:solidFill>
                  <a:schemeClr val="accent4">
                    <a:lumMod val="75000"/>
                  </a:schemeClr>
                </a:solidFill>
              </a:rPr>
              <a:t>Common Misconceptions</a:t>
            </a:r>
            <a:endParaRPr lang="en-US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539552" y="1412776"/>
            <a:ext cx="8229600" cy="4525963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accent4">
                    <a:lumMod val="50000"/>
                  </a:schemeClr>
                </a:solidFill>
              </a:rPr>
              <a:t>Students often do not realize that gases dissolve better in cold water as opposed to hot.  They expect all things to dissolve better as the temperature is increased.</a:t>
            </a:r>
          </a:p>
          <a:p>
            <a:r>
              <a:rPr lang="en-US" dirty="0" smtClean="0">
                <a:solidFill>
                  <a:schemeClr val="accent4">
                    <a:lumMod val="50000"/>
                  </a:schemeClr>
                </a:solidFill>
              </a:rPr>
              <a:t>Stirring a solute-solvent mixture or increasing the surface area of the solute will NOT increase its solubility in a solution.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://t3.gstatic.com/images?q=tbn:ANd9GcTNDIgtWYrzP68kSxnIsP2AS0iwI5UVuQ3eBGRggx-kRdHVuzq2y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6016" y="4365104"/>
            <a:ext cx="3844652" cy="2277684"/>
          </a:xfrm>
          <a:prstGeom prst="rect">
            <a:avLst/>
          </a:prstGeom>
          <a:noFill/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>
                <a:solidFill>
                  <a:schemeClr val="accent4">
                    <a:lumMod val="75000"/>
                  </a:schemeClr>
                </a:solidFill>
              </a:rPr>
              <a:t>Common Misconceptions</a:t>
            </a:r>
            <a:endParaRPr lang="en-US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91264" cy="4061048"/>
          </a:xfrm>
        </p:spPr>
        <p:txBody>
          <a:bodyPr>
            <a:normAutofit lnSpcReduction="10000"/>
          </a:bodyPr>
          <a:lstStyle/>
          <a:p>
            <a:r>
              <a:rPr lang="en-US" dirty="0" smtClean="0">
                <a:solidFill>
                  <a:schemeClr val="accent4">
                    <a:lumMod val="50000"/>
                  </a:schemeClr>
                </a:solidFill>
              </a:rPr>
              <a:t>Students may think that a higher pH value means more acidic.  Reinforce the opposite.</a:t>
            </a:r>
          </a:p>
          <a:p>
            <a:pPr lvl="0"/>
            <a:r>
              <a:rPr lang="en-US" dirty="0" smtClean="0">
                <a:solidFill>
                  <a:schemeClr val="accent4">
                    <a:lumMod val="50000"/>
                  </a:schemeClr>
                </a:solidFill>
              </a:rPr>
              <a:t>Reinforce that “concentrated” (having a high concentration of particles in mol/L) is different from “strong” (dissociates 100%), and “dilute” (having a low concentration of particles in mol/L) is different from “weak” (dissociates much less than 100%).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980728"/>
            <a:ext cx="8229600" cy="1143000"/>
          </a:xfrm>
        </p:spPr>
        <p:txBody>
          <a:bodyPr>
            <a:noAutofit/>
          </a:bodyPr>
          <a:lstStyle/>
          <a:p>
            <a:r>
              <a:rPr lang="en-CA" sz="8800" dirty="0" smtClean="0">
                <a:solidFill>
                  <a:schemeClr val="accent5">
                    <a:lumMod val="75000"/>
                  </a:schemeClr>
                </a:solidFill>
              </a:rPr>
              <a:t>Thank You!</a:t>
            </a:r>
            <a:endParaRPr lang="en-CA" sz="88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2276872"/>
            <a:ext cx="8229600" cy="1324744"/>
          </a:xfr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ctr">
              <a:buNone/>
            </a:pPr>
            <a:r>
              <a:rPr lang="en-CA" sz="4400" b="1" dirty="0" smtClean="0"/>
              <a:t>Questions?</a:t>
            </a:r>
            <a:endParaRPr lang="en-CA" sz="4400" b="1" dirty="0"/>
          </a:p>
        </p:txBody>
      </p:sp>
      <p:pic>
        <p:nvPicPr>
          <p:cNvPr id="24578" name="Picture 2" descr="http://t0.gstatic.com/images?q=tbn:ANd9GcTKjP3h_JzHcEa3raqoSVI9ohpXvwwBZV4zystiAR419TDqyNp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95736" y="4077072"/>
            <a:ext cx="4491583" cy="237626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CA" sz="7200" b="1" dirty="0" smtClean="0">
                <a:solidFill>
                  <a:srgbClr val="0070C0"/>
                </a:solidFill>
              </a:rPr>
              <a:t>Minds On Activity</a:t>
            </a:r>
            <a:endParaRPr lang="en-CA" sz="7200" b="1" dirty="0">
              <a:solidFill>
                <a:srgbClr val="0070C0"/>
              </a:solidFill>
            </a:endParaRPr>
          </a:p>
        </p:txBody>
      </p:sp>
      <p:pic>
        <p:nvPicPr>
          <p:cNvPr id="1026" name="Picture 2" descr="http://www.google.ca/url?source=imglanding&amp;ct=img&amp;q=http://www.personal.psu.edu/alh5217/blogs/PSUblog/chemistry.gif&amp;sa=X&amp;ei=GKY5T4XcEafe0gH778GnCA&amp;ved=0CA8Q8wc4aw&amp;usg=AFQjCNHd62WWrwGIXKfSvNPxllyyvhM-l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1412776"/>
            <a:ext cx="6920830" cy="519811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CA" sz="7200" b="1" dirty="0" smtClean="0">
                <a:solidFill>
                  <a:schemeClr val="accent5">
                    <a:lumMod val="75000"/>
                  </a:schemeClr>
                </a:solidFill>
              </a:rPr>
              <a:t>Agenda</a:t>
            </a:r>
            <a:endParaRPr lang="en-CA" sz="72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CA" sz="4400" dirty="0" smtClean="0">
                <a:solidFill>
                  <a:schemeClr val="accent4">
                    <a:lumMod val="75000"/>
                  </a:schemeClr>
                </a:solidFill>
              </a:rPr>
              <a:t>Unit Plan</a:t>
            </a:r>
          </a:p>
          <a:p>
            <a:r>
              <a:rPr lang="en-CA" sz="4400" dirty="0" smtClean="0">
                <a:solidFill>
                  <a:schemeClr val="accent4">
                    <a:lumMod val="75000"/>
                  </a:schemeClr>
                </a:solidFill>
              </a:rPr>
              <a:t>Big Ideas</a:t>
            </a:r>
          </a:p>
          <a:p>
            <a:r>
              <a:rPr lang="en-CA" sz="4400" dirty="0" smtClean="0">
                <a:solidFill>
                  <a:schemeClr val="accent4">
                    <a:lumMod val="75000"/>
                  </a:schemeClr>
                </a:solidFill>
              </a:rPr>
              <a:t>Overall and Guiding questions</a:t>
            </a:r>
          </a:p>
          <a:p>
            <a:r>
              <a:rPr lang="en-CA" sz="4400" dirty="0" smtClean="0">
                <a:solidFill>
                  <a:schemeClr val="accent4">
                    <a:lumMod val="75000"/>
                  </a:schemeClr>
                </a:solidFill>
              </a:rPr>
              <a:t>Blog</a:t>
            </a:r>
          </a:p>
          <a:p>
            <a:r>
              <a:rPr lang="en-CA" sz="4400" dirty="0" smtClean="0">
                <a:solidFill>
                  <a:schemeClr val="accent4">
                    <a:lumMod val="75000"/>
                  </a:schemeClr>
                </a:solidFill>
              </a:rPr>
              <a:t>Activity</a:t>
            </a:r>
          </a:p>
          <a:p>
            <a:r>
              <a:rPr lang="en-CA" sz="4400" dirty="0" smtClean="0">
                <a:solidFill>
                  <a:schemeClr val="accent4">
                    <a:lumMod val="75000"/>
                  </a:schemeClr>
                </a:solidFill>
              </a:rPr>
              <a:t>Misconceptions</a:t>
            </a:r>
            <a:endParaRPr lang="en-CA" sz="4400" dirty="0">
              <a:solidFill>
                <a:schemeClr val="accent4">
                  <a:lumMod val="75000"/>
                </a:schemeClr>
              </a:solidFill>
            </a:endParaRPr>
          </a:p>
        </p:txBody>
      </p:sp>
      <p:pic>
        <p:nvPicPr>
          <p:cNvPr id="22530" name="Picture 2" descr="http://www.google.ca/url?source=imglanding&amp;ct=img&amp;q=http://3.bp.blogspot.com/_z_etvXOnqPU/S7KVSTRxmQI/AAAAAAAAANA/2RI18bImh34/s1600/tl-Chemistry%2BSolution_Precipitate%2BShirt.jpg&amp;sa=X&amp;ei=1qY5T9bhE-ra0QHa3cCmAg&amp;ved=0CAwQ8wc48gY&amp;usg=AFQjCNHVZEuqBUCSfWTEg7c5Cy_iT386X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92080" y="4005064"/>
            <a:ext cx="3095625" cy="26574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274638"/>
            <a:ext cx="8219256" cy="850106"/>
          </a:xfrm>
        </p:spPr>
        <p:txBody>
          <a:bodyPr/>
          <a:lstStyle/>
          <a:p>
            <a:r>
              <a:rPr lang="en-CA" dirty="0" smtClean="0"/>
              <a:t>Unit Plan</a:t>
            </a:r>
            <a:endParaRPr lang="en-CA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67545" y="1052735"/>
          <a:ext cx="8208910" cy="5606296"/>
        </p:xfrm>
        <a:graphic>
          <a:graphicData uri="http://schemas.openxmlformats.org/drawingml/2006/table">
            <a:tbl>
              <a:tblPr/>
              <a:tblGrid>
                <a:gridCol w="1641782"/>
                <a:gridCol w="1641782"/>
                <a:gridCol w="1641782"/>
                <a:gridCol w="1641782"/>
                <a:gridCol w="1641782"/>
              </a:tblGrid>
              <a:tr h="152192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CA" sz="1200" b="1" dirty="0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Times New Roman"/>
                        </a:rPr>
                        <a:t>Lesson 1: Intro to Solutions</a:t>
                      </a:r>
                      <a:endParaRPr lang="en-CA" sz="1200" dirty="0">
                        <a:solidFill>
                          <a:srgbClr val="000000"/>
                        </a:solidFill>
                        <a:latin typeface="Arial"/>
                        <a:ea typeface="Arial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CA" sz="1200" dirty="0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Times New Roman"/>
                        </a:rPr>
                        <a:t>- pre-assessment questions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CA" sz="1200" dirty="0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Times New Roman"/>
                        </a:rPr>
                        <a:t>- classifying solutions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CA" sz="1200" dirty="0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Times New Roman"/>
                        </a:rPr>
                        <a:t>- testing solubility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CA" sz="1200" dirty="0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Times New Roman"/>
                        </a:rPr>
                        <a:t>- properties of solutions</a:t>
                      </a:r>
                    </a:p>
                  </a:txBody>
                  <a:tcPr marL="50615" marR="50615" marT="50615" marB="5061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FC5E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CA" sz="1200" b="1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Times New Roman"/>
                        </a:rPr>
                        <a:t>Lesson 2: Factors that Affect Solubility</a:t>
                      </a:r>
                      <a:endParaRPr lang="en-CA" sz="1200">
                        <a:solidFill>
                          <a:srgbClr val="000000"/>
                        </a:solidFill>
                        <a:latin typeface="Arial"/>
                        <a:ea typeface="Arial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CA" sz="1200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Times New Roman"/>
                        </a:rPr>
                        <a:t>- water</a:t>
                      </a:r>
                    </a:p>
                  </a:txBody>
                  <a:tcPr marL="50615" marR="50615" marT="50615" marB="5061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FC5E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CA" sz="1200" b="1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Times New Roman"/>
                        </a:rPr>
                        <a:t>Lesson 3: LAB for Factors</a:t>
                      </a:r>
                      <a:endParaRPr lang="en-CA" sz="1200">
                        <a:solidFill>
                          <a:srgbClr val="000000"/>
                        </a:solidFill>
                        <a:latin typeface="Arial"/>
                        <a:ea typeface="Arial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CA" sz="1200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Times New Roman"/>
                        </a:rPr>
                        <a:t>- lab design to test factors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CA" sz="1200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Times New Roman"/>
                        </a:rPr>
                        <a:t>- carry out lab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CA" sz="1200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Times New Roman"/>
                        </a:rPr>
                        <a:t>- discuss results in groups</a:t>
                      </a:r>
                    </a:p>
                  </a:txBody>
                  <a:tcPr marL="50615" marR="50615" marT="50615" marB="5061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FC5E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CA" sz="1200" b="1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Times New Roman"/>
                        </a:rPr>
                        <a:t>Lesson 4: Concentration</a:t>
                      </a:r>
                      <a:endParaRPr lang="en-CA" sz="1200">
                        <a:solidFill>
                          <a:srgbClr val="000000"/>
                        </a:solidFill>
                        <a:latin typeface="Arial"/>
                        <a:ea typeface="Arial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CA" sz="1200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Times New Roman"/>
                        </a:rPr>
                        <a:t>- molarity</a:t>
                      </a:r>
                    </a:p>
                  </a:txBody>
                  <a:tcPr marL="50615" marR="50615" marT="50615" marB="5061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FC5E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CA" sz="1200" b="1" dirty="0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Times New Roman"/>
                        </a:rPr>
                        <a:t>Lesson 5: Concentration cont.</a:t>
                      </a:r>
                      <a:endParaRPr lang="en-CA" sz="1200" dirty="0">
                        <a:solidFill>
                          <a:srgbClr val="000000"/>
                        </a:solidFill>
                        <a:latin typeface="Arial"/>
                        <a:ea typeface="Arial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CA" sz="1200" dirty="0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Times New Roman"/>
                        </a:rPr>
                        <a:t>- group work activity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CA" sz="1200" dirty="0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Times New Roman"/>
                        </a:rPr>
                        <a:t>- dilutions</a:t>
                      </a:r>
                    </a:p>
                  </a:txBody>
                  <a:tcPr marL="50615" marR="50615" marT="50615" marB="5061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FC5E8"/>
                    </a:solidFill>
                  </a:tcPr>
                </a:tc>
              </a:tr>
              <a:tr h="136538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CA" sz="1200" b="1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Times New Roman"/>
                        </a:rPr>
                        <a:t>Lesson 6: Preparing Solutions</a:t>
                      </a:r>
                      <a:endParaRPr lang="en-CA" sz="1200">
                        <a:solidFill>
                          <a:srgbClr val="000000"/>
                        </a:solidFill>
                        <a:latin typeface="Arial"/>
                        <a:ea typeface="Arial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CA" sz="1200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Times New Roman"/>
                        </a:rPr>
                        <a:t>- flask types and accuracy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CA" sz="1200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Times New Roman"/>
                        </a:rPr>
                        <a:t>- mass accuracy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CA" sz="1200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Times New Roman"/>
                        </a:rPr>
                        <a:t>- concentration determination</a:t>
                      </a:r>
                    </a:p>
                  </a:txBody>
                  <a:tcPr marL="50615" marR="50615" marT="50615" marB="5061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FE2F3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CA" sz="1200" b="1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Times New Roman"/>
                        </a:rPr>
                        <a:t>Lesson 7: Reactions in Aqueous Solutions</a:t>
                      </a:r>
                      <a:endParaRPr lang="en-CA" sz="1200">
                        <a:solidFill>
                          <a:srgbClr val="000000"/>
                        </a:solidFill>
                        <a:latin typeface="Arial"/>
                        <a:ea typeface="Arial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CA" sz="1200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Times New Roman"/>
                        </a:rPr>
                        <a:t>- quiz (20 min)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CA" sz="1200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Times New Roman"/>
                        </a:rPr>
                        <a:t>- demo</a:t>
                      </a:r>
                    </a:p>
                  </a:txBody>
                  <a:tcPr marL="50615" marR="50615" marT="50615" marB="5061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FE2F3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CA" sz="1200" b="1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Times New Roman"/>
                        </a:rPr>
                        <a:t>Lesson 8: Ionic Equations and Reactions</a:t>
                      </a:r>
                      <a:endParaRPr lang="en-CA" sz="1200">
                        <a:solidFill>
                          <a:srgbClr val="000000"/>
                        </a:solidFill>
                        <a:latin typeface="Arial"/>
                        <a:ea typeface="Arial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CA" sz="1200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Times New Roman"/>
                        </a:rPr>
                        <a:t>- </a:t>
                      </a:r>
                    </a:p>
                  </a:txBody>
                  <a:tcPr marL="50615" marR="50615" marT="50615" marB="5061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FE2F3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CA" sz="1200" b="1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Times New Roman"/>
                        </a:rPr>
                        <a:t>Lesson 9: Stoichiometry</a:t>
                      </a:r>
                      <a:endParaRPr lang="en-CA" sz="1200">
                        <a:solidFill>
                          <a:srgbClr val="000000"/>
                        </a:solidFill>
                        <a:latin typeface="Arial"/>
                        <a:ea typeface="Arial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CA" sz="1200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Times New Roman"/>
                        </a:rPr>
                        <a:t>- intro to concept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CA" sz="1200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Times New Roman"/>
                        </a:rPr>
                        <a:t>- practice problems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CA" sz="1200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Times New Roman"/>
                        </a:rPr>
                        <a:t>- group work</a:t>
                      </a:r>
                    </a:p>
                  </a:txBody>
                  <a:tcPr marL="50615" marR="50615" marT="50615" marB="5061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FE2F3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CA" sz="1200" b="1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Times New Roman"/>
                        </a:rPr>
                        <a:t>Lesson 10: Stoichiometry</a:t>
                      </a:r>
                      <a:endParaRPr lang="en-CA" sz="1200">
                        <a:solidFill>
                          <a:srgbClr val="000000"/>
                        </a:solidFill>
                        <a:latin typeface="Arial"/>
                        <a:ea typeface="Arial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CA" sz="1200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Times New Roman"/>
                        </a:rPr>
                        <a:t>- applied to solution chemistry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CA" sz="1200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Times New Roman"/>
                        </a:rPr>
                        <a:t>- C1V1 = C2V2</a:t>
                      </a:r>
                    </a:p>
                  </a:txBody>
                  <a:tcPr marL="50615" marR="50615" marT="50615" marB="5061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FE2F3"/>
                    </a:solidFill>
                  </a:tcPr>
                </a:tc>
              </a:tr>
              <a:tr h="89574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CA" sz="1200" b="1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Times New Roman"/>
                        </a:rPr>
                        <a:t>Lesson 11: Water </a:t>
                      </a:r>
                      <a:endParaRPr lang="en-CA" sz="1200">
                        <a:solidFill>
                          <a:srgbClr val="000000"/>
                        </a:solidFill>
                        <a:latin typeface="Arial"/>
                        <a:ea typeface="Arial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CA" sz="1200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Times New Roman"/>
                        </a:rPr>
                        <a:t>- water quality: factors, determination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CA" sz="1200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Times New Roman"/>
                        </a:rPr>
                        <a:t>- water pollution</a:t>
                      </a:r>
                    </a:p>
                  </a:txBody>
                  <a:tcPr marL="50615" marR="50615" marT="50615" marB="5061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FC5E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CA" sz="1200" b="1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Times New Roman"/>
                        </a:rPr>
                        <a:t>Lesson 12: Water</a:t>
                      </a:r>
                      <a:endParaRPr lang="en-CA" sz="1200">
                        <a:solidFill>
                          <a:srgbClr val="000000"/>
                        </a:solidFill>
                        <a:latin typeface="Arial"/>
                        <a:ea typeface="Arial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CA" sz="1200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Times New Roman"/>
                        </a:rPr>
                        <a:t>- water purification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CA" sz="1200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Times New Roman"/>
                        </a:rPr>
                        <a:t>- waste-water treatment</a:t>
                      </a:r>
                    </a:p>
                  </a:txBody>
                  <a:tcPr marL="50615" marR="50615" marT="50615" marB="5061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FC5E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CA" sz="1200" b="1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Times New Roman"/>
                        </a:rPr>
                        <a:t>Lesson 13: FIELD TRIP to Water Treatment Facility </a:t>
                      </a:r>
                      <a:endParaRPr lang="en-CA" sz="1200">
                        <a:solidFill>
                          <a:srgbClr val="000000"/>
                        </a:solidFill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50615" marR="50615" marT="50615" marB="5061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FC5E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CA" sz="1200" b="1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Times New Roman"/>
                        </a:rPr>
                        <a:t>Lesson 14: Filtering</a:t>
                      </a:r>
                      <a:endParaRPr lang="en-CA" sz="1200">
                        <a:solidFill>
                          <a:srgbClr val="000000"/>
                        </a:solidFill>
                        <a:latin typeface="Arial"/>
                        <a:ea typeface="Arial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CA" sz="1200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Times New Roman"/>
                        </a:rPr>
                        <a:t>- quiz (20 min)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CA" sz="1200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Times New Roman"/>
                        </a:rPr>
                        <a:t>- filter activity/lab: design filter, test it</a:t>
                      </a:r>
                    </a:p>
                  </a:txBody>
                  <a:tcPr marL="50615" marR="50615" marT="50615" marB="5061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FC5E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CA" sz="1200" b="1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Times New Roman"/>
                        </a:rPr>
                        <a:t>Lesson 15: Acids/Bases</a:t>
                      </a:r>
                      <a:endParaRPr lang="en-CA" sz="1200">
                        <a:solidFill>
                          <a:srgbClr val="000000"/>
                        </a:solidFill>
                        <a:latin typeface="Arial"/>
                        <a:ea typeface="Arial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CA" sz="1200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Times New Roman"/>
                        </a:rPr>
                        <a:t>- pH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CA" sz="1200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Times New Roman"/>
                        </a:rPr>
                        <a:t>- demo</a:t>
                      </a:r>
                    </a:p>
                  </a:txBody>
                  <a:tcPr marL="50615" marR="50615" marT="50615" marB="5061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FC5E8"/>
                    </a:solidFill>
                  </a:tcPr>
                </a:tc>
              </a:tr>
              <a:tr h="130667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CA" sz="1200" b="1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Times New Roman"/>
                        </a:rPr>
                        <a:t>Lesson 16: Acids/Bases</a:t>
                      </a:r>
                      <a:endParaRPr lang="en-CA" sz="1200">
                        <a:solidFill>
                          <a:srgbClr val="000000"/>
                        </a:solidFill>
                        <a:latin typeface="Arial"/>
                        <a:ea typeface="Arial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CA" sz="1200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Times New Roman"/>
                        </a:rPr>
                        <a:t>- reactions of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CA" sz="1200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Times New Roman"/>
                        </a:rPr>
                        <a:t>- strong acids/bases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CA" sz="1200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Times New Roman"/>
                        </a:rPr>
                        <a:t>- weak acids/ bases</a:t>
                      </a:r>
                    </a:p>
                  </a:txBody>
                  <a:tcPr marL="50615" marR="50615" marT="50615" marB="5061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FE2F3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CA" sz="1200" b="1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Times New Roman"/>
                        </a:rPr>
                        <a:t>Lesson 17: Neutralization</a:t>
                      </a:r>
                      <a:endParaRPr lang="en-CA" sz="1200">
                        <a:solidFill>
                          <a:srgbClr val="000000"/>
                        </a:solidFill>
                        <a:latin typeface="Arial"/>
                        <a:ea typeface="Arial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CA" sz="1200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Times New Roman"/>
                        </a:rPr>
                        <a:t>- reactions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CA" sz="1200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Times New Roman"/>
                        </a:rPr>
                        <a:t>- real world examples</a:t>
                      </a:r>
                    </a:p>
                  </a:txBody>
                  <a:tcPr marL="50615" marR="50615" marT="50615" marB="5061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FE2F3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CA" sz="1200" b="1" dirty="0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Times New Roman"/>
                        </a:rPr>
                        <a:t>Lesson 18: LAB for Acids/Bases</a:t>
                      </a:r>
                      <a:endParaRPr lang="en-CA" sz="1200" dirty="0">
                        <a:solidFill>
                          <a:srgbClr val="000000"/>
                        </a:solidFill>
                        <a:latin typeface="Arial"/>
                        <a:ea typeface="Arial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CA" sz="1200" dirty="0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Times New Roman"/>
                        </a:rPr>
                        <a:t>- Titration</a:t>
                      </a:r>
                    </a:p>
                  </a:txBody>
                  <a:tcPr marL="50615" marR="50615" marT="50615" marB="5061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FE2F3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CA" sz="1200" b="1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Times New Roman"/>
                        </a:rPr>
                        <a:t>Lesson 19: Review/Study day</a:t>
                      </a:r>
                      <a:endParaRPr lang="en-CA" sz="1200">
                        <a:solidFill>
                          <a:srgbClr val="000000"/>
                        </a:solidFill>
                        <a:latin typeface="Arial"/>
                        <a:ea typeface="Arial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CA" sz="1200" b="1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Times New Roman"/>
                        </a:rPr>
                        <a:t>-</a:t>
                      </a:r>
                      <a:r>
                        <a:rPr lang="en-CA" sz="1200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Times New Roman"/>
                        </a:rPr>
                        <a:t>Jeopardy style review day</a:t>
                      </a:r>
                    </a:p>
                  </a:txBody>
                  <a:tcPr marL="50615" marR="50615" marT="50615" marB="5061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FE2F3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CA" sz="1200" b="1" dirty="0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Times New Roman"/>
                        </a:rPr>
                        <a:t>Lesson 20: Unit Test</a:t>
                      </a:r>
                      <a:endParaRPr lang="en-CA" sz="1200" dirty="0">
                        <a:solidFill>
                          <a:srgbClr val="000000"/>
                        </a:solidFill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50615" marR="50615" marT="50615" marB="5061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FE2F3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>
                <a:latin typeface="AR JULIAN" pitchFamily="2" charset="0"/>
              </a:rPr>
              <a:t>Big Ideas</a:t>
            </a:r>
            <a:endParaRPr lang="en-CA" dirty="0">
              <a:latin typeface="AR JULIAN" pitchFamily="2" charset="0"/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-1404664" y="1196752"/>
          <a:ext cx="11953328" cy="56612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179512" y="260648"/>
          <a:ext cx="8748464" cy="63093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229600" cy="1143000"/>
          </a:xfrm>
        </p:spPr>
        <p:txBody>
          <a:bodyPr/>
          <a:lstStyle/>
          <a:p>
            <a:r>
              <a:rPr lang="en-CA" b="1" dirty="0" smtClean="0">
                <a:solidFill>
                  <a:schemeClr val="accent5">
                    <a:lumMod val="50000"/>
                  </a:schemeClr>
                </a:solidFill>
              </a:rPr>
              <a:t>Guiding Questions</a:t>
            </a:r>
            <a:endParaRPr lang="en-CA" b="1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en-CA" dirty="0" smtClean="0">
                <a:solidFill>
                  <a:schemeClr val="accent4">
                    <a:lumMod val="75000"/>
                  </a:schemeClr>
                </a:solidFill>
              </a:rPr>
              <a:t>Overarching Question:</a:t>
            </a:r>
            <a:endParaRPr lang="en-CA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4" name="Cloud Callout 3"/>
          <p:cNvSpPr/>
          <p:nvPr/>
        </p:nvSpPr>
        <p:spPr>
          <a:xfrm>
            <a:off x="1115616" y="1124744"/>
            <a:ext cx="6963072" cy="4896544"/>
          </a:xfrm>
          <a:prstGeom prst="cloudCallou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CA" sz="2400" b="1" dirty="0" smtClean="0">
                <a:solidFill>
                  <a:schemeClr val="accent4">
                    <a:lumMod val="50000"/>
                  </a:schemeClr>
                </a:solidFill>
              </a:rPr>
              <a:t>Describe water as a universal solvent. Identify common contaminants in water (sourcing at least one acid, one base, one ion). Explain their origin, their removal, and their environmental impacts. </a:t>
            </a:r>
            <a:endParaRPr lang="en-CA" sz="2400" b="1" dirty="0">
              <a:solidFill>
                <a:schemeClr val="accent4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t1.gstatic.com/images?q=tbn:ANd9GcS0ufJzpG58WyqtddlR6ccr-1oGy6DZYJhRkUNzuLZzdlmGKOksa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746240"/>
            <a:ext cx="6573033" cy="4887624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>
            <a:normAutofit/>
          </a:bodyPr>
          <a:lstStyle/>
          <a:p>
            <a:r>
              <a:rPr lang="en-CA" b="1" dirty="0" smtClean="0">
                <a:solidFill>
                  <a:schemeClr val="accent4">
                    <a:lumMod val="75000"/>
                  </a:schemeClr>
                </a:solidFill>
              </a:rPr>
              <a:t>Check Out Our Blog!</a:t>
            </a:r>
            <a:endParaRPr lang="en-CA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179512" y="5517232"/>
            <a:ext cx="9936088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600" b="0" i="0" u="none" strike="noStrike" cap="none" normalizeH="0" baseline="0" dirty="0" smtClean="0">
                <a:ln>
                  <a:noFill/>
                </a:ln>
                <a:solidFill>
                  <a:srgbClr val="1155CC"/>
                </a:solidFill>
                <a:effectLst/>
                <a:latin typeface="Arial" pitchFamily="34" charset="0"/>
                <a:cs typeface="Arial" pitchFamily="34" charset="0"/>
                <a:hlinkClick r:id="rId3"/>
              </a:rPr>
              <a:t>http://solutions-and-solubility.blogspot.com/</a:t>
            </a:r>
            <a:r>
              <a:rPr kumimoji="0" lang="en-US" sz="36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Arial" pitchFamily="34" charset="0"/>
                <a:cs typeface="Arial" pitchFamily="34" charset="0"/>
              </a:rPr>
              <a:t> </a:t>
            </a:r>
            <a:r>
              <a:rPr kumimoji="0" lang="en-US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http://www.google.ca/url?source=imglanding&amp;ct=img&amp;q=http://zenolab.com/wp-content/uploads/2011/06/1307635250-35.jpg&amp;sa=X&amp;ei=7ac5T5OQI6b20gHh0rmdAg&amp;ved=0CA8Q8wc&amp;usg=AFQjCNEPIELmDjx0bXHFOGqoBFpsdwZjYQ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4008" y="2924944"/>
            <a:ext cx="3467100" cy="3257550"/>
          </a:xfrm>
          <a:prstGeom prst="rect">
            <a:avLst/>
          </a:prstGeom>
          <a:noFill/>
        </p:spPr>
      </p:pic>
      <p:pic>
        <p:nvPicPr>
          <p:cNvPr id="23556" name="Picture 4" descr="Chemical Experiment Clip Art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1772816"/>
            <a:ext cx="2800350" cy="2847976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692696"/>
            <a:ext cx="8229600" cy="1143000"/>
          </a:xfrm>
        </p:spPr>
        <p:txBody>
          <a:bodyPr/>
          <a:lstStyle/>
          <a:p>
            <a:r>
              <a:rPr lang="en-CA" b="1" dirty="0" smtClean="0">
                <a:solidFill>
                  <a:srgbClr val="00B0F0"/>
                </a:solidFill>
              </a:rPr>
              <a:t>Activity: Trivia Board Games</a:t>
            </a:r>
            <a:endParaRPr lang="en-CA" b="1" dirty="0">
              <a:solidFill>
                <a:srgbClr val="00B0F0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1883</TotalTime>
  <Words>550</Words>
  <Application>Microsoft Office PowerPoint</Application>
  <PresentationFormat>On-screen Show (4:3)</PresentationFormat>
  <Paragraphs>93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SCH3U Solutions and Solubility</vt:lpstr>
      <vt:lpstr>Minds On Activity</vt:lpstr>
      <vt:lpstr>Agenda</vt:lpstr>
      <vt:lpstr>Unit Plan</vt:lpstr>
      <vt:lpstr>Big Ideas</vt:lpstr>
      <vt:lpstr>Guiding Questions</vt:lpstr>
      <vt:lpstr>Overarching Question:</vt:lpstr>
      <vt:lpstr>Check Out Our Blog!</vt:lpstr>
      <vt:lpstr>Activity: Trivia Board Games</vt:lpstr>
      <vt:lpstr>Common Misconceptions</vt:lpstr>
      <vt:lpstr>Common Misconceptions</vt:lpstr>
      <vt:lpstr>Thank You!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Nicki</dc:creator>
  <cp:lastModifiedBy>Nicki</cp:lastModifiedBy>
  <cp:revision>45</cp:revision>
  <dcterms:created xsi:type="dcterms:W3CDTF">2012-02-06T22:14:45Z</dcterms:created>
  <dcterms:modified xsi:type="dcterms:W3CDTF">2012-02-14T00:21:58Z</dcterms:modified>
</cp:coreProperties>
</file>